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Lst>
  <p:notesMasterIdLst>
    <p:notesMasterId r:id="rId29"/>
  </p:notesMasterIdLst>
  <p:sldIdLst>
    <p:sldId id="301" r:id="rId3"/>
    <p:sldId id="258" r:id="rId4"/>
    <p:sldId id="297" r:id="rId5"/>
    <p:sldId id="302" r:id="rId6"/>
    <p:sldId id="303" r:id="rId7"/>
    <p:sldId id="304" r:id="rId8"/>
    <p:sldId id="305" r:id="rId9"/>
    <p:sldId id="306" r:id="rId10"/>
    <p:sldId id="299" r:id="rId11"/>
    <p:sldId id="307" r:id="rId12"/>
    <p:sldId id="276" r:id="rId13"/>
    <p:sldId id="277" r:id="rId14"/>
    <p:sldId id="308" r:id="rId15"/>
    <p:sldId id="278" r:id="rId16"/>
    <p:sldId id="279" r:id="rId17"/>
    <p:sldId id="280" r:id="rId18"/>
    <p:sldId id="309" r:id="rId19"/>
    <p:sldId id="310" r:id="rId20"/>
    <p:sldId id="283" r:id="rId21"/>
    <p:sldId id="300" r:id="rId22"/>
    <p:sldId id="284" r:id="rId23"/>
    <p:sldId id="311" r:id="rId24"/>
    <p:sldId id="285" r:id="rId25"/>
    <p:sldId id="312" r:id="rId26"/>
    <p:sldId id="313"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C6D6"/>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00"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3/24/2012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a:p>
        </p:txBody>
      </p:sp>
    </p:spTree>
    <p:extLst>
      <p:ext uri="{BB962C8B-B14F-4D97-AF65-F5344CB8AC3E}">
        <p14:creationId xmlns:p14="http://schemas.microsoft.com/office/powerpoint/2010/main" val="358313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50000"/>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3/24/2012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3/24/2012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3/24/2012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3/24/2012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3/24/2012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3/24/2012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3/24/2012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3/24/2012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3/24/2012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CMPTR</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E0D066-9582-49E0-9F2C-9CED6AA2A3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3/24/2012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3/24/2012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3/24/2012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CMPTR: Chapter 00, Chapter Title</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077200" cy="835152"/>
          </a:xfrm>
        </p:spPr>
        <p:txBody>
          <a:bodyPr>
            <a:normAutofit fontScale="90000"/>
          </a:bodyPr>
          <a:lstStyle/>
          <a:p>
            <a:r>
              <a:rPr lang="en-US" dirty="0" smtClean="0">
                <a:solidFill>
                  <a:srgbClr val="00B0F0"/>
                </a:solidFill>
              </a:rPr>
              <a:t>Chapter 4 Computer Networks – Part 2</a:t>
            </a:r>
            <a:endParaRPr lang="en-US" dirty="0">
              <a:solidFill>
                <a:srgbClr val="00B0F0"/>
              </a:solidFill>
            </a:endParaRPr>
          </a:p>
        </p:txBody>
      </p:sp>
      <p:sp>
        <p:nvSpPr>
          <p:cNvPr id="3" name="Subtitle 2"/>
          <p:cNvSpPr>
            <a:spLocks noGrp="1"/>
          </p:cNvSpPr>
          <p:nvPr>
            <p:ph type="subTitle" idx="1"/>
          </p:nvPr>
        </p:nvSpPr>
        <p:spPr>
          <a:xfrm>
            <a:off x="228600" y="1447800"/>
            <a:ext cx="8077200" cy="762000"/>
          </a:xfrm>
        </p:spPr>
        <p:txBody>
          <a:bodyPr>
            <a:normAutofit/>
          </a:bodyPr>
          <a:lstStyle/>
          <a:p>
            <a:r>
              <a:rPr lang="en-US" sz="2400" dirty="0" smtClean="0"/>
              <a:t>Network media, </a:t>
            </a:r>
            <a:r>
              <a:rPr lang="en-US" sz="2400" dirty="0"/>
              <a:t>protocols and networking </a:t>
            </a:r>
            <a:r>
              <a:rPr lang="en-US" sz="2400" dirty="0" smtClean="0"/>
              <a:t>standards,</a:t>
            </a:r>
          </a:p>
          <a:p>
            <a:r>
              <a:rPr lang="en-US" sz="2400" smtClean="0"/>
              <a:t>networking </a:t>
            </a:r>
            <a:r>
              <a:rPr lang="en-US" sz="2400" dirty="0"/>
              <a:t>hardware</a:t>
            </a:r>
          </a:p>
        </p:txBody>
      </p:sp>
    </p:spTree>
    <p:extLst>
      <p:ext uri="{BB962C8B-B14F-4D97-AF65-F5344CB8AC3E}">
        <p14:creationId xmlns:p14="http://schemas.microsoft.com/office/powerpoint/2010/main" val="174786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TCP/IC and Other Communications Protocols</a:t>
            </a:r>
            <a:endParaRPr lang="en-US" dirty="0"/>
          </a:p>
        </p:txBody>
      </p:sp>
      <p:sp>
        <p:nvSpPr>
          <p:cNvPr id="3" name="Content Placeholder 2"/>
          <p:cNvSpPr>
            <a:spLocks noGrp="1"/>
          </p:cNvSpPr>
          <p:nvPr>
            <p:ph idx="1"/>
          </p:nvPr>
        </p:nvSpPr>
        <p:spPr>
          <a:xfrm>
            <a:off x="457200" y="1775191"/>
            <a:ext cx="3048000" cy="4930409"/>
          </a:xfrm>
        </p:spPr>
        <p:txBody>
          <a:bodyPr>
            <a:normAutofit fontScale="85000" lnSpcReduction="20000"/>
          </a:bodyPr>
          <a:lstStyle/>
          <a:p>
            <a:r>
              <a:rPr lang="en-US" dirty="0" smtClean="0"/>
              <a:t>Message is split into packets</a:t>
            </a:r>
          </a:p>
          <a:p>
            <a:r>
              <a:rPr lang="en-US" dirty="0" smtClean="0"/>
              <a:t>Packets are addressed to the same destination.</a:t>
            </a:r>
          </a:p>
          <a:p>
            <a:r>
              <a:rPr lang="en-US" dirty="0" smtClean="0"/>
              <a:t>Packets may travel the same or different routs to destination</a:t>
            </a:r>
          </a:p>
          <a:p>
            <a:r>
              <a:rPr lang="en-US" dirty="0" smtClean="0"/>
              <a:t>Packets are reassembled into message at the destination.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50673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5295900" cy="408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3600"/>
            <a:ext cx="51435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249" y="2124075"/>
            <a:ext cx="5697264"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22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500"/>
                                        <p:tgtEl>
                                          <p:spTgt spid="61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149"/>
                                        </p:tgtEl>
                                        <p:attrNameLst>
                                          <p:attrName>style.visibility</p:attrName>
                                        </p:attrNameLst>
                                      </p:cBhvr>
                                      <p:to>
                                        <p:strVal val="visible"/>
                                      </p:to>
                                    </p:set>
                                    <p:animEffect transition="in" filter="fade">
                                      <p:cBhvr>
                                        <p:cTn id="3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Ethernet (802.3)</a:t>
            </a:r>
            <a:endParaRPr lang="en-US" dirty="0">
              <a:solidFill>
                <a:srgbClr val="00B0F0"/>
              </a:solidFill>
            </a:endParaRPr>
          </a:p>
        </p:txBody>
      </p:sp>
      <p:sp>
        <p:nvSpPr>
          <p:cNvPr id="17" name="Content Placeholder 5"/>
          <p:cNvSpPr>
            <a:spLocks noGrp="1"/>
          </p:cNvSpPr>
          <p:nvPr>
            <p:ph sz="half" idx="1"/>
          </p:nvPr>
        </p:nvSpPr>
        <p:spPr>
          <a:xfrm>
            <a:off x="152400" y="1600200"/>
            <a:ext cx="8763000" cy="609600"/>
          </a:xfrm>
        </p:spPr>
        <p:txBody>
          <a:bodyPr>
            <a:normAutofit fontScale="85000" lnSpcReduction="10000"/>
          </a:bodyPr>
          <a:lstStyle/>
          <a:p>
            <a:pPr>
              <a:buFont typeface="Arial"/>
              <a:buChar char="•"/>
            </a:pPr>
            <a:r>
              <a:rPr lang="en-US" b="1" dirty="0" smtClean="0"/>
              <a:t>Ethernet</a:t>
            </a:r>
            <a:r>
              <a:rPr lang="en-US" dirty="0" smtClean="0"/>
              <a:t> is the most widely used standard for wired networks.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6675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err="1" smtClean="0">
                <a:solidFill>
                  <a:srgbClr val="00B0F0"/>
                </a:solidFill>
              </a:rPr>
              <a:t>Powerline</a:t>
            </a:r>
            <a:r>
              <a:rPr lang="en-US" dirty="0" smtClean="0">
                <a:solidFill>
                  <a:srgbClr val="00B0F0"/>
                </a:solidFill>
              </a:rPr>
              <a:t>, </a:t>
            </a:r>
            <a:r>
              <a:rPr lang="en-US" dirty="0" err="1" smtClean="0">
                <a:solidFill>
                  <a:srgbClr val="00B0F0"/>
                </a:solidFill>
              </a:rPr>
              <a:t>Phoneline</a:t>
            </a:r>
            <a:r>
              <a:rPr lang="en-US" dirty="0" smtClean="0">
                <a:solidFill>
                  <a:srgbClr val="00B0F0"/>
                </a:solidFill>
              </a:rPr>
              <a:t>, G.hn, and Broadband </a:t>
            </a:r>
            <a:r>
              <a:rPr lang="en-US" dirty="0" err="1" smtClean="0">
                <a:solidFill>
                  <a:srgbClr val="00B0F0"/>
                </a:solidFill>
              </a:rPr>
              <a:t>Powerline</a:t>
            </a:r>
            <a:r>
              <a:rPr lang="en-US" dirty="0" smtClean="0">
                <a:solidFill>
                  <a:srgbClr val="00B0F0"/>
                </a:solidFill>
              </a:rPr>
              <a:t> (BPL)</a:t>
            </a:r>
            <a:endParaRPr lang="en-US" dirty="0">
              <a:solidFill>
                <a:srgbClr val="00B0F0"/>
              </a:solidFill>
            </a:endParaRPr>
          </a:p>
        </p:txBody>
      </p:sp>
      <p:sp>
        <p:nvSpPr>
          <p:cNvPr id="7" name="Content Placeholder 10"/>
          <p:cNvSpPr>
            <a:spLocks noGrp="1"/>
          </p:cNvSpPr>
          <p:nvPr>
            <p:ph sz="half" idx="1"/>
          </p:nvPr>
        </p:nvSpPr>
        <p:spPr>
          <a:xfrm>
            <a:off x="381000" y="1600200"/>
            <a:ext cx="8534400" cy="1828800"/>
          </a:xfrm>
        </p:spPr>
        <p:txBody>
          <a:bodyPr>
            <a:normAutofit lnSpcReduction="10000"/>
          </a:bodyPr>
          <a:lstStyle/>
          <a:p>
            <a:r>
              <a:rPr lang="en-US" dirty="0" smtClean="0"/>
              <a:t>Alternatives to Ethernet standard for wired home networks:</a:t>
            </a:r>
          </a:p>
          <a:p>
            <a:pPr lvl="1"/>
            <a:r>
              <a:rPr lang="en-US" dirty="0" err="1" smtClean="0"/>
              <a:t>Phoneline</a:t>
            </a:r>
            <a:endParaRPr lang="en-US" dirty="0" smtClean="0"/>
          </a:p>
          <a:p>
            <a:pPr lvl="1"/>
            <a:r>
              <a:rPr lang="en-US" dirty="0" err="1" smtClean="0"/>
              <a:t>Powerline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52800"/>
            <a:ext cx="5410200" cy="308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Wi-Fi (802.11)</a:t>
            </a:r>
          </a:p>
        </p:txBody>
      </p:sp>
      <p:sp>
        <p:nvSpPr>
          <p:cNvPr id="3" name="Content Placeholder 2"/>
          <p:cNvSpPr>
            <a:spLocks noGrp="1"/>
          </p:cNvSpPr>
          <p:nvPr>
            <p:ph idx="1"/>
          </p:nvPr>
        </p:nvSpPr>
        <p:spPr/>
        <p:txBody>
          <a:bodyPr/>
          <a:lstStyle/>
          <a:p>
            <a:r>
              <a:rPr lang="en-US" dirty="0" smtClean="0"/>
              <a:t>Most </a:t>
            </a:r>
            <a:r>
              <a:rPr lang="en-US" dirty="0"/>
              <a:t>common networking standards used with wireless LANs is Wi- Fi ( 802.11</a:t>
            </a:r>
            <a:r>
              <a:rPr lang="en-US" dirty="0" smtClean="0"/>
              <a:t>)</a:t>
            </a:r>
          </a:p>
          <a:p>
            <a:r>
              <a:rPr lang="en-US" dirty="0" smtClean="0"/>
              <a:t>A family </a:t>
            </a:r>
            <a:r>
              <a:rPr lang="en-US" dirty="0"/>
              <a:t>of wireless networking standards that use the IEEE 802.11 standard</a:t>
            </a:r>
            <a:r>
              <a:rPr lang="en-US" dirty="0" smtClean="0"/>
              <a:t>.</a:t>
            </a:r>
          </a:p>
          <a:p>
            <a:r>
              <a:rPr lang="en-US" dirty="0" smtClean="0"/>
              <a:t>Current </a:t>
            </a:r>
            <a:r>
              <a:rPr lang="en-US" dirty="0"/>
              <a:t>standard for wire-less networks in the home or </a:t>
            </a:r>
            <a:r>
              <a:rPr lang="en-US" dirty="0" err="1"/>
              <a:t>offi</a:t>
            </a:r>
            <a:r>
              <a:rPr lang="en-US" dirty="0"/>
              <a:t> </a:t>
            </a:r>
            <a:r>
              <a:rPr lang="en-US" dirty="0" err="1"/>
              <a:t>ce</a:t>
            </a:r>
            <a:r>
              <a:rPr lang="en-US" dirty="0"/>
              <a:t>, as well as for public Wi- Fi hotspots</a:t>
            </a:r>
            <a:r>
              <a:rPr lang="en-US" dirty="0" smtClean="0"/>
              <a:t>.</a:t>
            </a:r>
          </a:p>
          <a:p>
            <a:r>
              <a:rPr lang="en-US" dirty="0"/>
              <a:t>Wi- Fi hardware is built into virtually all portable computers sold today.</a:t>
            </a:r>
          </a:p>
        </p:txBody>
      </p:sp>
    </p:spTree>
    <p:extLst>
      <p:ext uri="{BB962C8B-B14F-4D97-AF65-F5344CB8AC3E}">
        <p14:creationId xmlns:p14="http://schemas.microsoft.com/office/powerpoint/2010/main" val="56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Wi-Fi (802.11)</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dirty="0" smtClean="0"/>
              <a:t>CMPTR Chapter 4: Computer Networks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516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err="1" smtClean="0">
                <a:solidFill>
                  <a:srgbClr val="00B0F0"/>
                </a:solidFill>
              </a:rPr>
              <a:t>WiMAX</a:t>
            </a:r>
            <a:r>
              <a:rPr lang="en-US" dirty="0" smtClean="0">
                <a:solidFill>
                  <a:srgbClr val="00B0F0"/>
                </a:solidFill>
              </a:rPr>
              <a:t> and Mobile </a:t>
            </a:r>
            <a:r>
              <a:rPr lang="en-US" dirty="0" err="1" smtClean="0">
                <a:solidFill>
                  <a:srgbClr val="00B0F0"/>
                </a:solidFill>
              </a:rPr>
              <a:t>WiMAX</a:t>
            </a:r>
            <a:endParaRPr lang="en-US" dirty="0">
              <a:solidFill>
                <a:srgbClr val="00B0F0"/>
              </a:solidFill>
            </a:endParaRPr>
          </a:p>
        </p:txBody>
      </p:sp>
      <p:sp>
        <p:nvSpPr>
          <p:cNvPr id="9" name="Content Placeholder 10"/>
          <p:cNvSpPr>
            <a:spLocks noGrp="1"/>
          </p:cNvSpPr>
          <p:nvPr>
            <p:ph sz="half" idx="1"/>
          </p:nvPr>
        </p:nvSpPr>
        <p:spPr>
          <a:xfrm>
            <a:off x="152400" y="1600200"/>
            <a:ext cx="3657600" cy="1828800"/>
          </a:xfrm>
        </p:spPr>
        <p:txBody>
          <a:bodyPr>
            <a:noAutofit/>
          </a:bodyPr>
          <a:lstStyle/>
          <a:p>
            <a:r>
              <a:rPr lang="en-US" b="1" dirty="0" err="1" smtClean="0"/>
              <a:t>WiMAX</a:t>
            </a:r>
            <a:r>
              <a:rPr lang="en-US" dirty="0" smtClean="0"/>
              <a:t>is a series of standards designed for longer range wireless networking connections.</a:t>
            </a:r>
          </a:p>
          <a:p>
            <a:r>
              <a:rPr lang="en-US" b="1" dirty="0" smtClean="0"/>
              <a:t>Mobile </a:t>
            </a:r>
            <a:r>
              <a:rPr lang="en-US" b="1" dirty="0" err="1" smtClean="0"/>
              <a:t>WiMAX</a:t>
            </a:r>
            <a:r>
              <a:rPr lang="en-US" b="1" dirty="0" smtClean="0"/>
              <a:t> </a:t>
            </a:r>
            <a:r>
              <a:rPr lang="en-US" dirty="0" smtClean="0"/>
              <a:t>is the mobile version of the </a:t>
            </a:r>
            <a:r>
              <a:rPr lang="en-US" dirty="0" err="1" smtClean="0"/>
              <a:t>WiMAX</a:t>
            </a:r>
            <a:r>
              <a:rPr lang="en-US" dirty="0" smtClean="0"/>
              <a:t> wireless networking standard.</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43200"/>
            <a:ext cx="4800600" cy="240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Cellular Standards</a:t>
            </a:r>
            <a:endParaRPr lang="en-US" dirty="0">
              <a:solidFill>
                <a:srgbClr val="00B0F0"/>
              </a:solidFill>
            </a:endParaRPr>
          </a:p>
        </p:txBody>
      </p:sp>
      <p:sp>
        <p:nvSpPr>
          <p:cNvPr id="12" name="Content Placeholder 10"/>
          <p:cNvSpPr>
            <a:spLocks noGrp="1"/>
          </p:cNvSpPr>
          <p:nvPr>
            <p:ph sz="half" idx="1"/>
          </p:nvPr>
        </p:nvSpPr>
        <p:spPr>
          <a:xfrm>
            <a:off x="304800" y="1752600"/>
            <a:ext cx="8534400" cy="4648200"/>
          </a:xfrm>
        </p:spPr>
        <p:txBody>
          <a:bodyPr>
            <a:normAutofit/>
          </a:bodyPr>
          <a:lstStyle/>
          <a:p>
            <a:r>
              <a:rPr lang="en-US" dirty="0" smtClean="0">
                <a:latin typeface="Arial" pitchFamily="34" charset="0"/>
                <a:cs typeface="Arial" pitchFamily="34" charset="0"/>
              </a:rPr>
              <a:t>Cellular standards have evolved over the years to better fulfill the demand for mobile Internet, mobile multimedia delivery, and other relatively recent mobile trends. </a:t>
            </a:r>
            <a:endParaRPr lang="en-US" dirty="0" smtClean="0">
              <a:latin typeface="Arial" pitchFamily="34" charset="0"/>
              <a:cs typeface="Arial" pitchFamily="34" charset="0"/>
            </a:endParaRPr>
          </a:p>
          <a:p>
            <a:r>
              <a:rPr lang="en-US" dirty="0" smtClean="0">
                <a:latin typeface="Arial" pitchFamily="34" charset="0"/>
                <a:cs typeface="Arial" pitchFamily="34" charset="0"/>
              </a:rPr>
              <a:t>Current cellular standards include 3G and 3G</a:t>
            </a:r>
          </a:p>
          <a:p>
            <a:r>
              <a:rPr lang="en-US" dirty="0" smtClean="0">
                <a:latin typeface="Arial" pitchFamily="34" charset="0"/>
                <a:cs typeface="Arial" pitchFamily="34" charset="0"/>
              </a:rPr>
              <a:t>Personal mobile hot spots.</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Bluetooth</a:t>
            </a:r>
            <a:endParaRPr lang="en-US" dirty="0">
              <a:solidFill>
                <a:srgbClr val="00B0F0"/>
              </a:solidFill>
            </a:endParaRPr>
          </a:p>
        </p:txBody>
      </p:sp>
      <p:sp>
        <p:nvSpPr>
          <p:cNvPr id="3" name="Content Placeholder 2"/>
          <p:cNvSpPr>
            <a:spLocks noGrp="1"/>
          </p:cNvSpPr>
          <p:nvPr>
            <p:ph sz="half" idx="1"/>
          </p:nvPr>
        </p:nvSpPr>
        <p:spPr>
          <a:xfrm>
            <a:off x="457200" y="1773936"/>
            <a:ext cx="8305800" cy="4623816"/>
          </a:xfrm>
        </p:spPr>
        <p:txBody>
          <a:bodyPr/>
          <a:lstStyle/>
          <a:p>
            <a:r>
              <a:rPr lang="en-US" dirty="0">
                <a:latin typeface="Arial" pitchFamily="34" charset="0"/>
                <a:cs typeface="Arial" pitchFamily="34" charset="0"/>
              </a:rPr>
              <a:t>a wireless standard that is designed for very short- range ( 10 meters— approximately 33 feet—or less) connections. </a:t>
            </a:r>
            <a:endParaRPr lang="en-US" dirty="0" smtClean="0">
              <a:latin typeface="Arial" pitchFamily="34" charset="0"/>
              <a:cs typeface="Arial" pitchFamily="34" charset="0"/>
            </a:endParaRPr>
          </a:p>
          <a:p>
            <a:r>
              <a:rPr lang="en-US" dirty="0" smtClean="0">
                <a:latin typeface="Arial" pitchFamily="34" charset="0"/>
                <a:cs typeface="Arial" pitchFamily="34" charset="0"/>
              </a:rPr>
              <a:t>It </a:t>
            </a:r>
            <a:r>
              <a:rPr lang="en-US" dirty="0">
                <a:latin typeface="Arial" pitchFamily="34" charset="0"/>
                <a:cs typeface="Arial" pitchFamily="34" charset="0"/>
              </a:rPr>
              <a:t>is designed to replace cables </a:t>
            </a:r>
            <a:r>
              <a:rPr lang="en-US" dirty="0" smtClean="0">
                <a:latin typeface="Arial" pitchFamily="34" charset="0"/>
                <a:cs typeface="Arial" pitchFamily="34" charset="0"/>
              </a:rPr>
              <a:t>between devices.</a:t>
            </a:r>
          </a:p>
          <a:p>
            <a:pPr lvl="1"/>
            <a:r>
              <a:rPr lang="en-US" dirty="0" smtClean="0">
                <a:latin typeface="Arial" pitchFamily="34" charset="0"/>
                <a:cs typeface="Arial" pitchFamily="34" charset="0"/>
              </a:rPr>
              <a:t>Computers to printers</a:t>
            </a:r>
          </a:p>
          <a:p>
            <a:pPr lvl="1"/>
            <a:r>
              <a:rPr lang="en-US" dirty="0" smtClean="0">
                <a:latin typeface="Arial" pitchFamily="34" charset="0"/>
                <a:cs typeface="Arial" pitchFamily="34" charset="0"/>
              </a:rPr>
              <a:t>Mobile phones to headsets</a:t>
            </a:r>
          </a:p>
          <a:p>
            <a:r>
              <a:rPr lang="en-US" dirty="0">
                <a:latin typeface="Arial" pitchFamily="34" charset="0"/>
                <a:cs typeface="Arial" pitchFamily="34" charset="0"/>
              </a:rPr>
              <a:t>Bluetooth devices automatically recognize and network with each other when they get within transmission range.</a:t>
            </a:r>
          </a:p>
        </p:txBody>
      </p:sp>
    </p:spTree>
    <p:extLst>
      <p:ext uri="{BB962C8B-B14F-4D97-AF65-F5344CB8AC3E}">
        <p14:creationId xmlns:p14="http://schemas.microsoft.com/office/powerpoint/2010/main" val="23571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00B0F0"/>
                </a:solidFill>
              </a:rPr>
              <a:t>Other Short-Range Wireless Standards</a:t>
            </a:r>
            <a:endParaRPr lang="en-US" dirty="0">
              <a:solidFill>
                <a:srgbClr val="00B0F0"/>
              </a:solidFill>
            </a:endParaRPr>
          </a:p>
        </p:txBody>
      </p:sp>
      <p:sp>
        <p:nvSpPr>
          <p:cNvPr id="3" name="Content Placeholder 2"/>
          <p:cNvSpPr>
            <a:spLocks noGrp="1"/>
          </p:cNvSpPr>
          <p:nvPr>
            <p:ph sz="half" idx="1"/>
          </p:nvPr>
        </p:nvSpPr>
        <p:spPr>
          <a:xfrm>
            <a:off x="457200" y="1773936"/>
            <a:ext cx="8305800" cy="4623816"/>
          </a:xfrm>
        </p:spPr>
        <p:txBody>
          <a:bodyPr>
            <a:normAutofit/>
          </a:bodyPr>
          <a:lstStyle/>
          <a:p>
            <a:r>
              <a:rPr lang="en-US" dirty="0" smtClean="0">
                <a:latin typeface="Arial" pitchFamily="34" charset="0"/>
                <a:cs typeface="Arial" pitchFamily="34" charset="0"/>
              </a:rPr>
              <a:t>Wireless </a:t>
            </a:r>
            <a:r>
              <a:rPr lang="en-US" dirty="0">
                <a:latin typeface="Arial" pitchFamily="34" charset="0"/>
                <a:cs typeface="Arial" pitchFamily="34" charset="0"/>
              </a:rPr>
              <a:t>USB. </a:t>
            </a:r>
            <a:endParaRPr lang="en-US" dirty="0" smtClean="0">
              <a:latin typeface="Arial" pitchFamily="34" charset="0"/>
              <a:cs typeface="Arial" pitchFamily="34" charset="0"/>
            </a:endParaRPr>
          </a:p>
          <a:p>
            <a:r>
              <a:rPr lang="en-US" dirty="0" smtClean="0">
                <a:latin typeface="Arial" pitchFamily="34" charset="0"/>
                <a:cs typeface="Arial" pitchFamily="34" charset="0"/>
              </a:rPr>
              <a:t>Ultra Wideband (UWB)</a:t>
            </a:r>
          </a:p>
          <a:p>
            <a:r>
              <a:rPr lang="en-US" dirty="0" smtClean="0">
                <a:latin typeface="Arial" pitchFamily="34" charset="0"/>
                <a:cs typeface="Arial" pitchFamily="34" charset="0"/>
              </a:rPr>
              <a:t>Wireless HD (</a:t>
            </a:r>
            <a:r>
              <a:rPr lang="en-US" dirty="0" err="1" smtClean="0">
                <a:latin typeface="Arial" pitchFamily="34" charset="0"/>
                <a:cs typeface="Arial" pitchFamily="34" charset="0"/>
              </a:rPr>
              <a:t>WiHD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9293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Networking </a:t>
            </a:r>
            <a:r>
              <a:rPr lang="en-US" dirty="0" smtClean="0">
                <a:solidFill>
                  <a:srgbClr val="00B0F0"/>
                </a:solidFill>
              </a:rPr>
              <a:t>Hardware</a:t>
            </a:r>
            <a:endParaRPr lang="en-US" dirty="0">
              <a:solidFill>
                <a:srgbClr val="00B0F0"/>
              </a:solidFill>
            </a:endParaRPr>
          </a:p>
        </p:txBody>
      </p:sp>
      <p:sp>
        <p:nvSpPr>
          <p:cNvPr id="11" name="Content Placeholder 10"/>
          <p:cNvSpPr>
            <a:spLocks noGrp="1"/>
          </p:cNvSpPr>
          <p:nvPr>
            <p:ph sz="half" idx="1"/>
          </p:nvPr>
        </p:nvSpPr>
        <p:spPr>
          <a:xfrm>
            <a:off x="457200" y="1600200"/>
            <a:ext cx="8229600" cy="4648200"/>
          </a:xfrm>
        </p:spPr>
        <p:txBody>
          <a:bodyPr>
            <a:normAutofit/>
          </a:bodyPr>
          <a:lstStyle/>
          <a:p>
            <a:r>
              <a:rPr lang="en-US" b="1" dirty="0" smtClean="0">
                <a:latin typeface="Arial" pitchFamily="34" charset="0"/>
                <a:cs typeface="Arial" pitchFamily="34" charset="0"/>
              </a:rPr>
              <a:t>Topics Covered:</a:t>
            </a:r>
          </a:p>
          <a:p>
            <a:pPr lvl="1"/>
            <a:r>
              <a:rPr lang="en-US" dirty="0" smtClean="0">
                <a:latin typeface="Arial" pitchFamily="34" charset="0"/>
                <a:cs typeface="Arial" pitchFamily="34" charset="0"/>
              </a:rPr>
              <a:t>Network Adapters and Modems</a:t>
            </a:r>
          </a:p>
          <a:p>
            <a:pPr lvl="1"/>
            <a:r>
              <a:rPr lang="en-US" dirty="0" smtClean="0">
                <a:latin typeface="Arial" pitchFamily="34" charset="0"/>
                <a:cs typeface="Arial" pitchFamily="34" charset="0"/>
              </a:rPr>
              <a:t>Switches, Routers, and Other Hardware for Connecting Devices and Networks</a:t>
            </a:r>
          </a:p>
          <a:p>
            <a:pPr lvl="1"/>
            <a:r>
              <a:rPr lang="en-US" dirty="0" smtClean="0">
                <a:latin typeface="Arial" pitchFamily="34" charset="0"/>
                <a:cs typeface="Arial" pitchFamily="34" charset="0"/>
              </a:rPr>
              <a:t>Other Networking Hardware</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Learning Objectives</a:t>
            </a:r>
            <a:endParaRPr lang="en-US" dirty="0">
              <a:solidFill>
                <a:srgbClr val="00B0F0"/>
              </a:solidFill>
            </a:endParaRPr>
          </a:p>
        </p:txBody>
      </p:sp>
      <p:sp>
        <p:nvSpPr>
          <p:cNvPr id="8" name="Content Placeholder 7"/>
          <p:cNvSpPr>
            <a:spLocks noGrp="1"/>
          </p:cNvSpPr>
          <p:nvPr>
            <p:ph idx="1"/>
          </p:nvPr>
        </p:nvSpPr>
        <p:spPr/>
        <p:txBody>
          <a:bodyPr/>
          <a:lstStyle/>
          <a:p>
            <a:r>
              <a:rPr lang="en-US" dirty="0" smtClean="0"/>
              <a:t>Describe common types of network media</a:t>
            </a:r>
          </a:p>
          <a:p>
            <a:r>
              <a:rPr lang="en-US" dirty="0" smtClean="0"/>
              <a:t>Identify protocols and networking standards</a:t>
            </a:r>
          </a:p>
          <a:p>
            <a:r>
              <a:rPr lang="en-US" dirty="0" smtClean="0"/>
              <a:t>Describe networking hardware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Network Adapters and Modems</a:t>
            </a:r>
            <a:endParaRPr lang="en-US" dirty="0">
              <a:solidFill>
                <a:srgbClr val="00B0F0"/>
              </a:solidFill>
            </a:endParaRPr>
          </a:p>
        </p:txBody>
      </p:sp>
      <p:sp>
        <p:nvSpPr>
          <p:cNvPr id="11" name="Content Placeholder 10"/>
          <p:cNvSpPr>
            <a:spLocks noGrp="1"/>
          </p:cNvSpPr>
          <p:nvPr>
            <p:ph sz="half" idx="1"/>
          </p:nvPr>
        </p:nvSpPr>
        <p:spPr>
          <a:xfrm>
            <a:off x="457200" y="1752600"/>
            <a:ext cx="8229600" cy="4648200"/>
          </a:xfrm>
        </p:spPr>
        <p:txBody>
          <a:bodyPr>
            <a:normAutofit/>
          </a:bodyPr>
          <a:lstStyle/>
          <a:p>
            <a:r>
              <a:rPr lang="en-US" dirty="0" smtClean="0">
                <a:latin typeface="Arial" pitchFamily="34" charset="0"/>
                <a:cs typeface="Arial" pitchFamily="34" charset="0"/>
              </a:rPr>
              <a:t>A </a:t>
            </a:r>
            <a:r>
              <a:rPr lang="en-US" b="1" dirty="0" smtClean="0">
                <a:latin typeface="Arial" pitchFamily="34" charset="0"/>
                <a:cs typeface="Arial" pitchFamily="34" charset="0"/>
              </a:rPr>
              <a:t>network adapter </a:t>
            </a:r>
            <a:r>
              <a:rPr lang="en-US" dirty="0" smtClean="0">
                <a:latin typeface="Arial" pitchFamily="34" charset="0"/>
                <a:cs typeface="Arial" pitchFamily="34" charset="0"/>
              </a:rPr>
              <a:t>is </a:t>
            </a:r>
            <a:r>
              <a:rPr lang="en-US" dirty="0" smtClean="0">
                <a:latin typeface="Arial" pitchFamily="34" charset="0"/>
                <a:cs typeface="Arial" pitchFamily="34" charset="0"/>
              </a:rPr>
              <a:t>used to connect a computer to a network (such as a home or business network</a:t>
            </a:r>
            <a:r>
              <a:rPr lang="en-US" dirty="0" smtClean="0">
                <a:latin typeface="Arial" pitchFamily="34" charset="0"/>
                <a:cs typeface="Arial" pitchFamily="34" charset="0"/>
              </a:rPr>
              <a:t>).</a:t>
            </a:r>
          </a:p>
          <a:p>
            <a:pPr lvl="1"/>
            <a:r>
              <a:rPr lang="en-US" b="1" dirty="0" smtClean="0"/>
              <a:t>network </a:t>
            </a:r>
            <a:r>
              <a:rPr lang="en-US" b="1" dirty="0"/>
              <a:t>interface card (NIC) </a:t>
            </a:r>
            <a:r>
              <a:rPr lang="en-US" dirty="0"/>
              <a:t>when it is in the form of an expansion card,</a:t>
            </a:r>
            <a:endParaRPr lang="en-US" dirty="0" smtClean="0">
              <a:latin typeface="Arial" pitchFamily="34" charset="0"/>
              <a:cs typeface="Arial" pitchFamily="34" charset="0"/>
            </a:endParaRPr>
          </a:p>
          <a:p>
            <a:r>
              <a:rPr lang="en-US" dirty="0" smtClean="0">
                <a:latin typeface="Arial" pitchFamily="34" charset="0"/>
                <a:cs typeface="Arial" pitchFamily="34" charset="0"/>
              </a:rPr>
              <a:t>A </a:t>
            </a:r>
            <a:r>
              <a:rPr lang="en-US" b="1" dirty="0" smtClean="0">
                <a:latin typeface="Arial" pitchFamily="34" charset="0"/>
                <a:cs typeface="Arial" pitchFamily="34" charset="0"/>
              </a:rPr>
              <a:t>modem </a:t>
            </a:r>
            <a:r>
              <a:rPr lang="en-US" b="1" dirty="0" smtClean="0">
                <a:latin typeface="Arial" pitchFamily="34" charset="0"/>
                <a:cs typeface="Arial" pitchFamily="34" charset="0"/>
              </a:rPr>
              <a:t>(traditional) </a:t>
            </a:r>
            <a:r>
              <a:rPr lang="en-US" dirty="0" smtClean="0">
                <a:latin typeface="Arial" pitchFamily="34" charset="0"/>
                <a:cs typeface="Arial" pitchFamily="34" charset="0"/>
              </a:rPr>
              <a:t>is </a:t>
            </a:r>
            <a:r>
              <a:rPr lang="en-US" dirty="0" smtClean="0">
                <a:latin typeface="Arial" pitchFamily="34" charset="0"/>
                <a:cs typeface="Arial" pitchFamily="34" charset="0"/>
              </a:rPr>
              <a:t>used to connect a computer to a network over telephone lines</a:t>
            </a:r>
            <a:r>
              <a:rPr lang="en-US" dirty="0" smtClean="0">
                <a:latin typeface="Arial" pitchFamily="34" charset="0"/>
                <a:cs typeface="Arial" pitchFamily="34" charset="0"/>
              </a:rPr>
              <a:t>.</a:t>
            </a:r>
          </a:p>
          <a:p>
            <a:r>
              <a:rPr lang="en-US" dirty="0">
                <a:latin typeface="Arial" pitchFamily="34" charset="0"/>
                <a:cs typeface="Arial" pitchFamily="34" charset="0"/>
              </a:rPr>
              <a:t>However, in everyday use, the term modem is also used to refer to any device that connects a computer to a broadband Internet connection</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Network Adapters and Modems</a:t>
            </a:r>
            <a:endParaRPr lang="en-US" dirty="0">
              <a:solidFill>
                <a:srgbClr val="00B0F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42" y="1752600"/>
            <a:ext cx="873551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400" dirty="0" smtClean="0">
                <a:solidFill>
                  <a:srgbClr val="00B0F0"/>
                </a:solidFill>
              </a:rPr>
              <a:t>Hub, Switches</a:t>
            </a:r>
            <a:r>
              <a:rPr lang="en-US" sz="4400" dirty="0" smtClean="0">
                <a:solidFill>
                  <a:srgbClr val="00B0F0"/>
                </a:solidFill>
              </a:rPr>
              <a:t>, </a:t>
            </a:r>
            <a:r>
              <a:rPr lang="en-US" sz="4400" dirty="0" smtClean="0">
                <a:solidFill>
                  <a:srgbClr val="00B0F0"/>
                </a:solidFill>
              </a:rPr>
              <a:t>Routers</a:t>
            </a:r>
            <a:endParaRPr lang="en-US" sz="4400" dirty="0">
              <a:solidFill>
                <a:srgbClr val="00B0F0"/>
              </a:solidFill>
            </a:endParaRPr>
          </a:p>
        </p:txBody>
      </p:sp>
      <p:sp>
        <p:nvSpPr>
          <p:cNvPr id="9" name="Content Placeholder 8"/>
          <p:cNvSpPr>
            <a:spLocks noGrp="1"/>
          </p:cNvSpPr>
          <p:nvPr>
            <p:ph sz="half" idx="1"/>
          </p:nvPr>
        </p:nvSpPr>
        <p:spPr>
          <a:xfrm>
            <a:off x="304800" y="1600200"/>
            <a:ext cx="8382000" cy="1828800"/>
          </a:xfrm>
        </p:spPr>
        <p:txBody>
          <a:bodyPr>
            <a:normAutofit/>
          </a:bodyPr>
          <a:lstStyle/>
          <a:p>
            <a:r>
              <a:rPr lang="en-US" dirty="0">
                <a:latin typeface="Arial" pitchFamily="34" charset="0"/>
                <a:cs typeface="Arial" pitchFamily="34" charset="0"/>
              </a:rPr>
              <a:t>A </a:t>
            </a:r>
            <a:r>
              <a:rPr lang="en-US" b="1" dirty="0">
                <a:latin typeface="Arial" pitchFamily="34" charset="0"/>
                <a:cs typeface="Arial" pitchFamily="34" charset="0"/>
              </a:rPr>
              <a:t>hub</a:t>
            </a:r>
            <a:r>
              <a:rPr lang="en-US" dirty="0">
                <a:latin typeface="Arial" pitchFamily="34" charset="0"/>
                <a:cs typeface="Arial" pitchFamily="34" charset="0"/>
              </a:rPr>
              <a:t> transmits all data received to all network devices connected to the hub, </a:t>
            </a:r>
            <a:endParaRPr lang="en-US" dirty="0" smtClean="0">
              <a:latin typeface="Arial" pitchFamily="34" charset="0"/>
              <a:cs typeface="Arial" pitchFamily="34" charset="0"/>
            </a:endParaRPr>
          </a:p>
          <a:p>
            <a:r>
              <a:rPr lang="en-US" dirty="0" smtClean="0">
                <a:latin typeface="Arial" pitchFamily="34" charset="0"/>
                <a:cs typeface="Arial" pitchFamily="34" charset="0"/>
              </a:rPr>
              <a:t>Original technology for networks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6400800" cy="251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78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400" dirty="0" smtClean="0">
                <a:solidFill>
                  <a:srgbClr val="00B0F0"/>
                </a:solidFill>
              </a:rPr>
              <a:t>Hub, Switches</a:t>
            </a:r>
            <a:r>
              <a:rPr lang="en-US" sz="4400" dirty="0" smtClean="0">
                <a:solidFill>
                  <a:srgbClr val="00B0F0"/>
                </a:solidFill>
              </a:rPr>
              <a:t>, </a:t>
            </a:r>
            <a:r>
              <a:rPr lang="en-US" sz="4400" dirty="0" smtClean="0">
                <a:solidFill>
                  <a:srgbClr val="00B0F0"/>
                </a:solidFill>
              </a:rPr>
              <a:t>Routers</a:t>
            </a:r>
            <a:endParaRPr lang="en-US" sz="4400" dirty="0">
              <a:solidFill>
                <a:srgbClr val="00B0F0"/>
              </a:solidFill>
            </a:endParaRPr>
          </a:p>
        </p:txBody>
      </p:sp>
      <p:sp>
        <p:nvSpPr>
          <p:cNvPr id="9" name="Content Placeholder 8"/>
          <p:cNvSpPr>
            <a:spLocks noGrp="1"/>
          </p:cNvSpPr>
          <p:nvPr>
            <p:ph sz="half" idx="1"/>
          </p:nvPr>
        </p:nvSpPr>
        <p:spPr>
          <a:xfrm>
            <a:off x="304800" y="1600200"/>
            <a:ext cx="8382000" cy="2971800"/>
          </a:xfrm>
        </p:spPr>
        <p:txBody>
          <a:bodyPr>
            <a:normAutofit fontScale="92500"/>
          </a:bodyPr>
          <a:lstStyle/>
          <a:p>
            <a:r>
              <a:rPr lang="en-US" dirty="0" smtClean="0">
                <a:latin typeface="Arial" pitchFamily="34" charset="0"/>
                <a:cs typeface="Arial" pitchFamily="34" charset="0"/>
              </a:rPr>
              <a:t>Switch </a:t>
            </a:r>
            <a:r>
              <a:rPr lang="en-US" dirty="0">
                <a:latin typeface="Arial" pitchFamily="34" charset="0"/>
                <a:cs typeface="Arial" pitchFamily="34" charset="0"/>
              </a:rPr>
              <a:t>contains ports to which the devices on the network connect ( typically via networking cables</a:t>
            </a:r>
            <a:r>
              <a:rPr lang="en-US" dirty="0" smtClean="0">
                <a:latin typeface="Arial" pitchFamily="34" charset="0"/>
                <a:cs typeface="Arial" pitchFamily="34" charset="0"/>
              </a:rPr>
              <a:t>)</a:t>
            </a:r>
          </a:p>
          <a:p>
            <a:r>
              <a:rPr lang="en-US" dirty="0" smtClean="0">
                <a:latin typeface="Arial" pitchFamily="34" charset="0"/>
                <a:cs typeface="Arial" pitchFamily="34" charset="0"/>
              </a:rPr>
              <a:t>Replaces hubs in most network </a:t>
            </a:r>
            <a:r>
              <a:rPr lang="en-US" dirty="0" err="1" smtClean="0">
                <a:latin typeface="Arial" pitchFamily="34" charset="0"/>
                <a:cs typeface="Arial" pitchFamily="34" charset="0"/>
              </a:rPr>
              <a:t>applicationa</a:t>
            </a:r>
            <a:r>
              <a:rPr lang="en-US" dirty="0" smtClean="0">
                <a:latin typeface="Arial" pitchFamily="34" charset="0"/>
                <a:cs typeface="Arial" pitchFamily="34" charset="0"/>
              </a:rPr>
              <a:t>.</a:t>
            </a:r>
          </a:p>
          <a:p>
            <a:r>
              <a:rPr lang="en-US" dirty="0" smtClean="0">
                <a:latin typeface="Arial" pitchFamily="34" charset="0"/>
                <a:cs typeface="Arial" pitchFamily="34" charset="0"/>
              </a:rPr>
              <a:t>Switches </a:t>
            </a:r>
            <a:r>
              <a:rPr lang="en-US" dirty="0">
                <a:latin typeface="Arial" pitchFamily="34" charset="0"/>
                <a:cs typeface="Arial" pitchFamily="34" charset="0"/>
              </a:rPr>
              <a:t>identify which device connected to the switch is the one the data is intended for and send the data only to that </a:t>
            </a:r>
            <a:r>
              <a:rPr lang="en-US" dirty="0" smtClean="0">
                <a:latin typeface="Arial" pitchFamily="34" charset="0"/>
                <a:cs typeface="Arial" pitchFamily="34" charset="0"/>
              </a:rPr>
              <a:t>device</a:t>
            </a:r>
          </a:p>
          <a:p>
            <a:r>
              <a:rPr lang="en-US" dirty="0" smtClean="0">
                <a:latin typeface="Arial" pitchFamily="34" charset="0"/>
                <a:cs typeface="Arial" pitchFamily="34" charset="0"/>
              </a:rPr>
              <a:t>switches </a:t>
            </a:r>
            <a:r>
              <a:rPr lang="en-US" dirty="0">
                <a:latin typeface="Arial" pitchFamily="34" charset="0"/>
                <a:cs typeface="Arial" pitchFamily="34" charset="0"/>
              </a:rPr>
              <a:t>are more </a:t>
            </a:r>
            <a:r>
              <a:rPr lang="en-US" dirty="0" smtClean="0">
                <a:latin typeface="Arial" pitchFamily="34" charset="0"/>
                <a:cs typeface="Arial" pitchFamily="34" charset="0"/>
              </a:rPr>
              <a:t>efficient </a:t>
            </a:r>
            <a:r>
              <a:rPr lang="en-US" dirty="0">
                <a:latin typeface="Arial" pitchFamily="34" charset="0"/>
                <a:cs typeface="Arial" pitchFamily="34" charset="0"/>
              </a:rPr>
              <a:t>than hubs.</a:t>
            </a:r>
            <a:endParaRPr lang="en-US"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4572000"/>
            <a:ext cx="56864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400" dirty="0" smtClean="0">
                <a:solidFill>
                  <a:srgbClr val="00B0F0"/>
                </a:solidFill>
              </a:rPr>
              <a:t>Hub, Switches</a:t>
            </a:r>
            <a:r>
              <a:rPr lang="en-US" sz="4400" dirty="0" smtClean="0">
                <a:solidFill>
                  <a:srgbClr val="00B0F0"/>
                </a:solidFill>
              </a:rPr>
              <a:t>, </a:t>
            </a:r>
            <a:r>
              <a:rPr lang="en-US" sz="4400" dirty="0" smtClean="0">
                <a:solidFill>
                  <a:srgbClr val="00B0F0"/>
                </a:solidFill>
              </a:rPr>
              <a:t>Routers</a:t>
            </a:r>
            <a:endParaRPr lang="en-US" sz="4400" dirty="0">
              <a:solidFill>
                <a:srgbClr val="00B0F0"/>
              </a:solidFill>
            </a:endParaRPr>
          </a:p>
        </p:txBody>
      </p:sp>
      <p:sp>
        <p:nvSpPr>
          <p:cNvPr id="9" name="Content Placeholder 8"/>
          <p:cNvSpPr>
            <a:spLocks noGrp="1"/>
          </p:cNvSpPr>
          <p:nvPr>
            <p:ph sz="half" idx="1"/>
          </p:nvPr>
        </p:nvSpPr>
        <p:spPr>
          <a:xfrm>
            <a:off x="304800" y="1600200"/>
            <a:ext cx="8382000" cy="2895600"/>
          </a:xfrm>
        </p:spPr>
        <p:txBody>
          <a:bodyPr>
            <a:normAutofit fontScale="92500" lnSpcReduction="10000"/>
          </a:bodyPr>
          <a:lstStyle/>
          <a:p>
            <a:r>
              <a:rPr lang="en-US" dirty="0" smtClean="0">
                <a:latin typeface="Arial" pitchFamily="34" charset="0"/>
                <a:cs typeface="Arial" pitchFamily="34" charset="0"/>
              </a:rPr>
              <a:t>A </a:t>
            </a:r>
            <a:r>
              <a:rPr lang="en-US" b="1" dirty="0">
                <a:latin typeface="Arial" pitchFamily="34" charset="0"/>
                <a:cs typeface="Arial" pitchFamily="34" charset="0"/>
              </a:rPr>
              <a:t>router</a:t>
            </a:r>
            <a:r>
              <a:rPr lang="en-US" dirty="0">
                <a:latin typeface="Arial" pitchFamily="34" charset="0"/>
                <a:cs typeface="Arial" pitchFamily="34" charset="0"/>
              </a:rPr>
              <a:t> is used </a:t>
            </a:r>
            <a:r>
              <a:rPr lang="en-US" dirty="0" smtClean="0">
                <a:latin typeface="Arial" pitchFamily="34" charset="0"/>
                <a:cs typeface="Arial" pitchFamily="34" charset="0"/>
              </a:rPr>
              <a:t>to </a:t>
            </a:r>
            <a:r>
              <a:rPr lang="en-US" dirty="0">
                <a:latin typeface="Arial" pitchFamily="34" charset="0"/>
                <a:cs typeface="Arial" pitchFamily="34" charset="0"/>
              </a:rPr>
              <a:t>connect multiple networks ( such as two LANs, two WANs, or a LAN and the Internet</a:t>
            </a:r>
            <a:r>
              <a:rPr lang="en-US" dirty="0" smtClean="0">
                <a:latin typeface="Arial" pitchFamily="34" charset="0"/>
                <a:cs typeface="Arial" pitchFamily="34" charset="0"/>
              </a:rPr>
              <a:t>)</a:t>
            </a:r>
          </a:p>
          <a:p>
            <a:r>
              <a:rPr lang="en-US" dirty="0" smtClean="0">
                <a:latin typeface="Arial" pitchFamily="34" charset="0"/>
                <a:cs typeface="Arial" pitchFamily="34" charset="0"/>
              </a:rPr>
              <a:t>Routers </a:t>
            </a:r>
            <a:r>
              <a:rPr lang="en-US" dirty="0">
                <a:latin typeface="Arial" pitchFamily="34" charset="0"/>
                <a:cs typeface="Arial" pitchFamily="34" charset="0"/>
              </a:rPr>
              <a:t>pass data on to the </a:t>
            </a:r>
            <a:r>
              <a:rPr lang="en-US" dirty="0" smtClean="0">
                <a:latin typeface="Arial" pitchFamily="34" charset="0"/>
                <a:cs typeface="Arial" pitchFamily="34" charset="0"/>
              </a:rPr>
              <a:t>intended </a:t>
            </a:r>
            <a:r>
              <a:rPr lang="en-US" dirty="0">
                <a:latin typeface="Arial" pitchFamily="34" charset="0"/>
                <a:cs typeface="Arial" pitchFamily="34" charset="0"/>
              </a:rPr>
              <a:t>recipient only and can plan a path through the network to ensure the data reaches its destination in the most </a:t>
            </a:r>
            <a:r>
              <a:rPr lang="en-US" dirty="0" smtClean="0">
                <a:latin typeface="Arial" pitchFamily="34" charset="0"/>
                <a:cs typeface="Arial" pitchFamily="34" charset="0"/>
              </a:rPr>
              <a:t>efficient </a:t>
            </a:r>
            <a:r>
              <a:rPr lang="en-US" dirty="0">
                <a:latin typeface="Arial" pitchFamily="34" charset="0"/>
                <a:cs typeface="Arial" pitchFamily="34" charset="0"/>
              </a:rPr>
              <a:t>manner </a:t>
            </a:r>
            <a:r>
              <a:rPr lang="en-US" dirty="0" smtClean="0">
                <a:latin typeface="Arial" pitchFamily="34" charset="0"/>
                <a:cs typeface="Arial" pitchFamily="34" charset="0"/>
              </a:rPr>
              <a:t>possible</a:t>
            </a:r>
            <a:endParaRPr lang="en-US" dirty="0">
              <a:latin typeface="Arial" pitchFamily="34" charset="0"/>
              <a:cs typeface="Arial" pitchFamily="34" charset="0"/>
            </a:endParaRPr>
          </a:p>
          <a:p>
            <a:r>
              <a:rPr lang="en-US" dirty="0" smtClean="0">
                <a:latin typeface="Arial" pitchFamily="34" charset="0"/>
                <a:cs typeface="Arial" pitchFamily="34" charset="0"/>
              </a:rPr>
              <a:t>Are </a:t>
            </a:r>
            <a:r>
              <a:rPr lang="en-US" dirty="0">
                <a:latin typeface="Arial" pitchFamily="34" charset="0"/>
                <a:cs typeface="Arial" pitchFamily="34" charset="0"/>
              </a:rPr>
              <a:t>used to route </a:t>
            </a:r>
            <a:r>
              <a:rPr lang="en-US" dirty="0" smtClean="0">
                <a:latin typeface="Arial" pitchFamily="34" charset="0"/>
                <a:cs typeface="Arial" pitchFamily="34" charset="0"/>
              </a:rPr>
              <a:t>traffic </a:t>
            </a:r>
            <a:r>
              <a:rPr lang="en-US" dirty="0">
                <a:latin typeface="Arial" pitchFamily="34" charset="0"/>
                <a:cs typeface="Arial" pitchFamily="34" charset="0"/>
              </a:rPr>
              <a:t>over the Internet.</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648200"/>
            <a:ext cx="62992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9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400" dirty="0" smtClean="0">
                <a:solidFill>
                  <a:srgbClr val="00B0F0"/>
                </a:solidFill>
              </a:rPr>
              <a:t>Hub, Switches</a:t>
            </a:r>
            <a:r>
              <a:rPr lang="en-US" sz="4400" dirty="0" smtClean="0">
                <a:solidFill>
                  <a:srgbClr val="00B0F0"/>
                </a:solidFill>
              </a:rPr>
              <a:t>, </a:t>
            </a:r>
            <a:r>
              <a:rPr lang="en-US" sz="4400" dirty="0" smtClean="0">
                <a:solidFill>
                  <a:srgbClr val="00B0F0"/>
                </a:solidFill>
              </a:rPr>
              <a:t>Routers</a:t>
            </a:r>
            <a:endParaRPr lang="en-US" sz="4400" dirty="0">
              <a:solidFill>
                <a:srgbClr val="00B0F0"/>
              </a:solidFill>
            </a:endParaRPr>
          </a:p>
        </p:txBody>
      </p:sp>
      <p:sp>
        <p:nvSpPr>
          <p:cNvPr id="9" name="Content Placeholder 8"/>
          <p:cNvSpPr>
            <a:spLocks noGrp="1"/>
          </p:cNvSpPr>
          <p:nvPr>
            <p:ph sz="half" idx="1"/>
          </p:nvPr>
        </p:nvSpPr>
        <p:spPr>
          <a:xfrm>
            <a:off x="304800" y="1600200"/>
            <a:ext cx="4095750" cy="4953000"/>
          </a:xfrm>
        </p:spPr>
        <p:txBody>
          <a:bodyPr>
            <a:normAutofit fontScale="92500" lnSpcReduction="20000"/>
          </a:bodyPr>
          <a:lstStyle/>
          <a:p>
            <a:r>
              <a:rPr lang="en-US" dirty="0">
                <a:latin typeface="Arial" pitchFamily="34" charset="0"/>
                <a:cs typeface="Arial" pitchFamily="34" charset="0"/>
              </a:rPr>
              <a:t>A wireless access point is a </a:t>
            </a:r>
            <a:r>
              <a:rPr lang="en-US" dirty="0" smtClean="0">
                <a:latin typeface="Arial" pitchFamily="34" charset="0"/>
                <a:cs typeface="Arial" pitchFamily="34" charset="0"/>
              </a:rPr>
              <a:t>device </a:t>
            </a:r>
            <a:r>
              <a:rPr lang="en-US" dirty="0">
                <a:latin typeface="Arial" pitchFamily="34" charset="0"/>
                <a:cs typeface="Arial" pitchFamily="34" charset="0"/>
              </a:rPr>
              <a:t>used to grant network access to wireless client devices</a:t>
            </a:r>
            <a:r>
              <a:rPr lang="en-US" dirty="0" smtClean="0">
                <a:latin typeface="Arial" pitchFamily="34" charset="0"/>
                <a:cs typeface="Arial" pitchFamily="34" charset="0"/>
              </a:rPr>
              <a:t>.</a:t>
            </a:r>
          </a:p>
          <a:p>
            <a:r>
              <a:rPr lang="en-US" dirty="0" smtClean="0">
                <a:latin typeface="Arial" pitchFamily="34" charset="0"/>
                <a:cs typeface="Arial" pitchFamily="34" charset="0"/>
              </a:rPr>
              <a:t>Wireless router commonly </a:t>
            </a:r>
            <a:r>
              <a:rPr lang="en-US" dirty="0">
                <a:latin typeface="Arial" pitchFamily="34" charset="0"/>
                <a:cs typeface="Arial" pitchFamily="34" charset="0"/>
              </a:rPr>
              <a:t>used to connect both wireless ( via Wi- Fi) and wired ( via Ethernet cables) devices to a network and to connect that network to an Internet connection.</a:t>
            </a:r>
            <a:endParaRPr lang="en-US" dirty="0">
              <a:latin typeface="Arial" pitchFamily="34" charset="0"/>
              <a:cs typeface="Arial" pitchFamily="34" charset="0"/>
            </a:endParaRPr>
          </a:p>
        </p:txBody>
      </p:sp>
      <p:pic>
        <p:nvPicPr>
          <p:cNvPr id="5122" name="Picture 2" descr="http://blog.router-switch.com/wp-content/uploads/2012/01/Cisco-Wireless-Access-Poi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495550"/>
            <a:ext cx="365760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infobarrel.com/media/image/35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63090"/>
            <a:ext cx="413436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Other Networking Hardware</a:t>
            </a:r>
            <a:endParaRPr lang="en-US" dirty="0">
              <a:solidFill>
                <a:srgbClr val="00B0F0"/>
              </a:solidFill>
            </a:endParaRPr>
          </a:p>
        </p:txBody>
      </p:sp>
      <p:sp>
        <p:nvSpPr>
          <p:cNvPr id="8" name="Content Placeholder 5"/>
          <p:cNvSpPr>
            <a:spLocks noGrp="1"/>
          </p:cNvSpPr>
          <p:nvPr>
            <p:ph sz="half" idx="1"/>
          </p:nvPr>
        </p:nvSpPr>
        <p:spPr>
          <a:xfrm>
            <a:off x="457200" y="1600200"/>
            <a:ext cx="8153400" cy="4800600"/>
          </a:xfrm>
        </p:spPr>
        <p:txBody>
          <a:bodyPr/>
          <a:lstStyle/>
          <a:p>
            <a:r>
              <a:rPr lang="en-US" dirty="0" smtClean="0">
                <a:latin typeface="Arial" pitchFamily="34" charset="0"/>
                <a:cs typeface="Arial" pitchFamily="34" charset="0"/>
              </a:rPr>
              <a:t>Additional networking hardware is often needed to extend the range of a network and to share networking media:</a:t>
            </a:r>
          </a:p>
          <a:p>
            <a:pPr lvl="1"/>
            <a:r>
              <a:rPr lang="en-US" dirty="0">
                <a:latin typeface="Arial" pitchFamily="34" charset="0"/>
                <a:cs typeface="Arial" pitchFamily="34" charset="0"/>
              </a:rPr>
              <a:t>Repeaters - devices that amplify signals along a network.</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Range </a:t>
            </a:r>
            <a:r>
              <a:rPr lang="en-US" dirty="0">
                <a:latin typeface="Arial" pitchFamily="34" charset="0"/>
                <a:cs typeface="Arial" pitchFamily="34" charset="0"/>
              </a:rPr>
              <a:t>extenders - connect wirelessly to the network and repeat the wireless signal to extend coverage of that network </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Antennas</a:t>
            </a:r>
            <a:endParaRPr lang="en-US" dirty="0" smtClean="0">
              <a:latin typeface="Arial" pitchFamily="34" charset="0"/>
              <a:cs typeface="Arial" pitchFamily="34" charset="0"/>
            </a:endParaRPr>
          </a:p>
          <a:p>
            <a:pPr lvl="1"/>
            <a:r>
              <a:rPr lang="en-US" smtClean="0">
                <a:latin typeface="Arial" pitchFamily="34" charset="0"/>
                <a:cs typeface="Arial" pitchFamily="34" charset="0"/>
              </a:rPr>
              <a:t>Bridges – used </a:t>
            </a:r>
            <a:r>
              <a:rPr lang="en-US" dirty="0" smtClean="0">
                <a:latin typeface="Arial" pitchFamily="34" charset="0"/>
                <a:cs typeface="Arial" pitchFamily="34" charset="0"/>
              </a:rPr>
              <a:t>to connect two LAN’s</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B0F0"/>
                </a:solidFill>
              </a:rPr>
              <a:t>Networking Media</a:t>
            </a:r>
            <a:endParaRPr lang="en-US" dirty="0">
              <a:solidFill>
                <a:srgbClr val="00B0F0"/>
              </a:solidFill>
            </a:endParaRPr>
          </a:p>
        </p:txBody>
      </p:sp>
      <p:sp>
        <p:nvSpPr>
          <p:cNvPr id="8" name="Content Placeholder 7"/>
          <p:cNvSpPr>
            <a:spLocks noGrp="1"/>
          </p:cNvSpPr>
          <p:nvPr>
            <p:ph idx="1"/>
          </p:nvPr>
        </p:nvSpPr>
        <p:spPr/>
        <p:txBody>
          <a:bodyPr/>
          <a:lstStyle/>
          <a:p>
            <a:r>
              <a:rPr lang="en-US" dirty="0" smtClean="0">
                <a:latin typeface="Arial" pitchFamily="34" charset="0"/>
                <a:cs typeface="Arial" pitchFamily="34" charset="0"/>
              </a:rPr>
              <a:t>The two general ways devices are connected to </a:t>
            </a:r>
            <a:r>
              <a:rPr lang="en-US" dirty="0" err="1" smtClean="0">
                <a:latin typeface="Arial" pitchFamily="34" charset="0"/>
                <a:cs typeface="Arial" pitchFamily="34" charset="0"/>
              </a:rPr>
              <a:t>newtorks</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Wired Networking Media</a:t>
            </a:r>
          </a:p>
          <a:p>
            <a:pPr lvl="1"/>
            <a:r>
              <a:rPr lang="en-US" dirty="0" smtClean="0">
                <a:latin typeface="Arial" pitchFamily="34" charset="0"/>
                <a:cs typeface="Arial" pitchFamily="34" charset="0"/>
              </a:rPr>
              <a:t>Wireless Networking Media</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Wired Networking Media</a:t>
            </a:r>
          </a:p>
        </p:txBody>
      </p:sp>
      <p:sp>
        <p:nvSpPr>
          <p:cNvPr id="3" name="Content Placeholder 2"/>
          <p:cNvSpPr>
            <a:spLocks noGrp="1"/>
          </p:cNvSpPr>
          <p:nvPr>
            <p:ph idx="1"/>
          </p:nvPr>
        </p:nvSpPr>
        <p:spPr>
          <a:xfrm>
            <a:off x="457200" y="1775191"/>
            <a:ext cx="3733800" cy="4625609"/>
          </a:xfrm>
        </p:spPr>
        <p:txBody>
          <a:bodyPr/>
          <a:lstStyle/>
          <a:p>
            <a:r>
              <a:rPr lang="en-US" sz="2800" dirty="0" smtClean="0">
                <a:latin typeface="Arial" pitchFamily="34" charset="0"/>
                <a:cs typeface="Arial" pitchFamily="34" charset="0"/>
              </a:rPr>
              <a:t>Twisted Pair</a:t>
            </a:r>
          </a:p>
          <a:p>
            <a:pPr lvl="1"/>
            <a:r>
              <a:rPr lang="en-US" sz="2400" dirty="0">
                <a:latin typeface="Arial" pitchFamily="34" charset="0"/>
                <a:cs typeface="Arial" pitchFamily="34" charset="0"/>
              </a:rPr>
              <a:t>made up of pairs of thin strands of insulated wire twisted together</a:t>
            </a:r>
            <a:r>
              <a:rPr lang="en-US" sz="2400" dirty="0" smtClean="0">
                <a:latin typeface="Arial" pitchFamily="34" charset="0"/>
                <a:cs typeface="Arial" pitchFamily="34" charset="0"/>
              </a:rPr>
              <a:t>.</a:t>
            </a:r>
          </a:p>
          <a:p>
            <a:pPr lvl="1"/>
            <a:r>
              <a:rPr lang="en-US" sz="2400" dirty="0" smtClean="0">
                <a:latin typeface="Arial" pitchFamily="34" charset="0"/>
                <a:cs typeface="Arial" pitchFamily="34" charset="0"/>
              </a:rPr>
              <a:t>Rated by </a:t>
            </a:r>
            <a:r>
              <a:rPr lang="en-US" dirty="0" smtClean="0">
                <a:latin typeface="Arial" pitchFamily="34" charset="0"/>
                <a:cs typeface="Arial" pitchFamily="34" charset="0"/>
              </a:rPr>
              <a:t>category</a:t>
            </a:r>
          </a:p>
          <a:p>
            <a:pPr lvl="2"/>
            <a:r>
              <a:rPr lang="en-US" sz="2000" dirty="0" smtClean="0">
                <a:latin typeface="Arial" pitchFamily="34" charset="0"/>
                <a:cs typeface="Arial" pitchFamily="34" charset="0"/>
              </a:rPr>
              <a:t>CAT 5</a:t>
            </a:r>
          </a:p>
          <a:p>
            <a:pPr lvl="2"/>
            <a:r>
              <a:rPr lang="en-US" sz="2000" dirty="0" smtClean="0">
                <a:latin typeface="Arial" pitchFamily="34" charset="0"/>
                <a:cs typeface="Arial" pitchFamily="34" charset="0"/>
              </a:rPr>
              <a:t>CAT 6</a:t>
            </a:r>
          </a:p>
          <a:p>
            <a:r>
              <a:rPr lang="en-US" sz="2400" dirty="0" smtClean="0">
                <a:latin typeface="Arial" pitchFamily="34" charset="0"/>
                <a:cs typeface="Arial" pitchFamily="34" charset="0"/>
              </a:rPr>
              <a:t>RJ 45 Connector</a:t>
            </a:r>
          </a:p>
          <a:p>
            <a:pPr lvl="1"/>
            <a:endParaRPr lang="en-US" dirty="0"/>
          </a:p>
        </p:txBody>
      </p:sp>
      <p:pic>
        <p:nvPicPr>
          <p:cNvPr id="1026" name="Picture 2" descr="http://upload.wikimedia.org/wikipedia/commons/2/21/FTP_cab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1676400"/>
            <a:ext cx="4029075" cy="2610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etworkcable-tester.com/wp-content/uploads/2010/11/cat-5-c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490" y="4114800"/>
            <a:ext cx="2342160" cy="2342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etworkcable-tester.com/wp-content/uploads/2011/06/rj45-connec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27804"/>
            <a:ext cx="2495550" cy="179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Wired Networking Media</a:t>
            </a:r>
          </a:p>
        </p:txBody>
      </p:sp>
      <p:sp>
        <p:nvSpPr>
          <p:cNvPr id="3" name="Content Placeholder 2"/>
          <p:cNvSpPr>
            <a:spLocks noGrp="1"/>
          </p:cNvSpPr>
          <p:nvPr>
            <p:ph idx="1"/>
          </p:nvPr>
        </p:nvSpPr>
        <p:spPr>
          <a:xfrm>
            <a:off x="457200" y="1775191"/>
            <a:ext cx="3733800" cy="4625609"/>
          </a:xfrm>
        </p:spPr>
        <p:txBody>
          <a:bodyPr>
            <a:normAutofit/>
          </a:bodyPr>
          <a:lstStyle/>
          <a:p>
            <a:r>
              <a:rPr lang="en-US" sz="2800" dirty="0" err="1" smtClean="0">
                <a:latin typeface="Arial" pitchFamily="34" charset="0"/>
                <a:cs typeface="Arial" pitchFamily="34" charset="0"/>
              </a:rPr>
              <a:t>Coaxia</a:t>
            </a:r>
            <a:r>
              <a:rPr lang="en-US" sz="2800" dirty="0" smtClean="0">
                <a:latin typeface="Arial" pitchFamily="34" charset="0"/>
                <a:cs typeface="Arial" pitchFamily="34" charset="0"/>
              </a:rPr>
              <a:t> Cable (coax)</a:t>
            </a:r>
          </a:p>
          <a:p>
            <a:pPr lvl="1"/>
            <a:r>
              <a:rPr lang="en-US" sz="2400" dirty="0">
                <a:latin typeface="Arial" pitchFamily="34" charset="0"/>
                <a:cs typeface="Arial" pitchFamily="34" charset="0"/>
              </a:rPr>
              <a:t>coaxial cable consists </a:t>
            </a:r>
            <a:r>
              <a:rPr lang="en-US" sz="2400" dirty="0" smtClean="0">
                <a:latin typeface="Arial" pitchFamily="34" charset="0"/>
                <a:cs typeface="Arial" pitchFamily="34" charset="0"/>
              </a:rPr>
              <a:t>of</a:t>
            </a:r>
          </a:p>
          <a:p>
            <a:pPr lvl="1"/>
            <a:r>
              <a:rPr lang="en-US" sz="2400" dirty="0" smtClean="0">
                <a:latin typeface="Arial" pitchFamily="34" charset="0"/>
                <a:cs typeface="Arial" pitchFamily="34" charset="0"/>
              </a:rPr>
              <a:t>Blocks electromagnetic interference better then twisted pair.</a:t>
            </a:r>
            <a:endParaRPr lang="en-US" dirty="0"/>
          </a:p>
        </p:txBody>
      </p:sp>
      <p:pic>
        <p:nvPicPr>
          <p:cNvPr id="2050" name="Picture 2" descr="http://www.phy.davidson.edu/stuhome/phstewart/IL/speed/coax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981200"/>
            <a:ext cx="4619879"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3657600"/>
            <a:ext cx="914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67600" y="4191000"/>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44958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53200" y="4876800"/>
            <a:ext cx="2362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8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Wired Networking Media</a:t>
            </a:r>
          </a:p>
        </p:txBody>
      </p:sp>
      <p:sp>
        <p:nvSpPr>
          <p:cNvPr id="3" name="Content Placeholder 2"/>
          <p:cNvSpPr>
            <a:spLocks noGrp="1"/>
          </p:cNvSpPr>
          <p:nvPr>
            <p:ph idx="1"/>
          </p:nvPr>
        </p:nvSpPr>
        <p:spPr>
          <a:xfrm>
            <a:off x="457200" y="1775191"/>
            <a:ext cx="3733800" cy="4625609"/>
          </a:xfrm>
        </p:spPr>
        <p:txBody>
          <a:bodyPr>
            <a:normAutofit fontScale="92500" lnSpcReduction="10000"/>
          </a:bodyPr>
          <a:lstStyle/>
          <a:p>
            <a:r>
              <a:rPr lang="en-US" sz="2800" dirty="0" smtClean="0">
                <a:latin typeface="Arial" pitchFamily="34" charset="0"/>
                <a:cs typeface="Arial" pitchFamily="34" charset="0"/>
              </a:rPr>
              <a:t>Fiber Optic Cable</a:t>
            </a:r>
          </a:p>
          <a:p>
            <a:pPr lvl="1"/>
            <a:r>
              <a:rPr lang="en-US" sz="2400" dirty="0">
                <a:latin typeface="Arial" pitchFamily="34" charset="0"/>
                <a:cs typeface="Arial" pitchFamily="34" charset="0"/>
              </a:rPr>
              <a:t>contains multiple— sometimes several hundred— clear glass or plastic fi </a:t>
            </a:r>
            <a:r>
              <a:rPr lang="en-US" sz="2400" dirty="0" err="1">
                <a:latin typeface="Arial" pitchFamily="34" charset="0"/>
                <a:cs typeface="Arial" pitchFamily="34" charset="0"/>
              </a:rPr>
              <a:t>ber</a:t>
            </a:r>
            <a:r>
              <a:rPr lang="en-US" sz="2400" dirty="0">
                <a:latin typeface="Arial" pitchFamily="34" charset="0"/>
                <a:cs typeface="Arial" pitchFamily="34" charset="0"/>
              </a:rPr>
              <a:t> strands, each about the thickness of a </a:t>
            </a:r>
            <a:r>
              <a:rPr lang="en-US" sz="2400" dirty="0" err="1">
                <a:latin typeface="Arial" pitchFamily="34" charset="0"/>
                <a:cs typeface="Arial" pitchFamily="34" charset="0"/>
              </a:rPr>
              <a:t>hu</a:t>
            </a:r>
            <a:r>
              <a:rPr lang="en-US" sz="2400" dirty="0">
                <a:latin typeface="Arial" pitchFamily="34" charset="0"/>
                <a:cs typeface="Arial" pitchFamily="34" charset="0"/>
              </a:rPr>
              <a:t>-man </a:t>
            </a:r>
            <a:r>
              <a:rPr lang="en-US" sz="2400" dirty="0" smtClean="0">
                <a:latin typeface="Arial" pitchFamily="34" charset="0"/>
                <a:cs typeface="Arial" pitchFamily="34" charset="0"/>
              </a:rPr>
              <a:t>hair</a:t>
            </a:r>
          </a:p>
          <a:p>
            <a:pPr lvl="1"/>
            <a:r>
              <a:rPr lang="en-US" dirty="0"/>
              <a:t>cable transfers data represented by light pulses at speeds of billions of bits per second.</a:t>
            </a:r>
          </a:p>
        </p:txBody>
      </p:sp>
      <p:pic>
        <p:nvPicPr>
          <p:cNvPr id="3074" name="Picture 2" descr="http://i01.i.aliimg.com/photo/v0/12174295/Fiber_Optic_Cable_Pakis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28825"/>
            <a:ext cx="50532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6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Wireless Networking Media</a:t>
            </a:r>
          </a:p>
        </p:txBody>
      </p:sp>
      <p:sp>
        <p:nvSpPr>
          <p:cNvPr id="3" name="Content Placeholder 2"/>
          <p:cNvSpPr>
            <a:spLocks noGrp="1"/>
          </p:cNvSpPr>
          <p:nvPr>
            <p:ph idx="1"/>
          </p:nvPr>
        </p:nvSpPr>
        <p:spPr/>
        <p:txBody>
          <a:bodyPr/>
          <a:lstStyle/>
          <a:p>
            <a:r>
              <a:rPr lang="en-US" dirty="0"/>
              <a:t>Wireless networks usually use radio signals to send data through the airwaves</a:t>
            </a:r>
            <a:r>
              <a:rPr lang="en-US" dirty="0" smtClean="0"/>
              <a:t>.</a:t>
            </a:r>
          </a:p>
          <a:p>
            <a:r>
              <a:rPr lang="en-US" dirty="0" smtClean="0"/>
              <a:t>Other radio signal applications include</a:t>
            </a:r>
          </a:p>
          <a:p>
            <a:pPr lvl="1"/>
            <a:r>
              <a:rPr lang="en-US" dirty="0" smtClean="0"/>
              <a:t>Mobile phone</a:t>
            </a:r>
          </a:p>
          <a:p>
            <a:pPr lvl="1"/>
            <a:r>
              <a:rPr lang="en-US" dirty="0" smtClean="0"/>
              <a:t>Radio</a:t>
            </a:r>
          </a:p>
          <a:p>
            <a:pPr lvl="1"/>
            <a:r>
              <a:rPr lang="en-US" dirty="0" smtClean="0"/>
              <a:t>Television</a:t>
            </a:r>
          </a:p>
          <a:p>
            <a:r>
              <a:rPr lang="en-US" dirty="0" smtClean="0"/>
              <a:t>Different applications use different frequencies to broadcast their information.</a:t>
            </a:r>
            <a:endParaRPr lang="en-US" dirty="0"/>
          </a:p>
        </p:txBody>
      </p:sp>
    </p:spTree>
    <p:extLst>
      <p:ext uri="{BB962C8B-B14F-4D97-AF65-F5344CB8AC3E}">
        <p14:creationId xmlns:p14="http://schemas.microsoft.com/office/powerpoint/2010/main" val="10071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Wireless Networking Media</a:t>
            </a:r>
          </a:p>
        </p:txBody>
      </p:sp>
      <p:sp>
        <p:nvSpPr>
          <p:cNvPr id="3" name="Content Placeholder 2"/>
          <p:cNvSpPr>
            <a:spLocks noGrp="1"/>
          </p:cNvSpPr>
          <p:nvPr>
            <p:ph idx="1"/>
          </p:nvPr>
        </p:nvSpPr>
        <p:spPr>
          <a:xfrm>
            <a:off x="457200" y="1775191"/>
            <a:ext cx="3200400" cy="4625609"/>
          </a:xfrm>
        </p:spPr>
        <p:txBody>
          <a:bodyPr/>
          <a:lstStyle/>
          <a:p>
            <a:r>
              <a:rPr lang="en-US" dirty="0" smtClean="0"/>
              <a:t>Cellular radio</a:t>
            </a:r>
          </a:p>
          <a:p>
            <a:r>
              <a:rPr lang="en-US" dirty="0" smtClean="0"/>
              <a:t>Microwave</a:t>
            </a:r>
          </a:p>
          <a:p>
            <a:r>
              <a:rPr lang="en-US" dirty="0" smtClean="0"/>
              <a:t>Satellite .</a:t>
            </a:r>
            <a:endParaRPr lang="en-US" dirty="0"/>
          </a:p>
        </p:txBody>
      </p:sp>
      <p:pic>
        <p:nvPicPr>
          <p:cNvPr id="4098" name="Picture 2" descr="http://static.flickr.com/2236/2440291045_4c6c06df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90700"/>
            <a:ext cx="31813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ebtower.com/tutu/Microwave-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752600"/>
            <a:ext cx="3439951" cy="48672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657600" y="1676400"/>
            <a:ext cx="5181600" cy="4943475"/>
            <a:chOff x="3657600" y="1676400"/>
            <a:chExt cx="5181600" cy="4943475"/>
          </a:xfrm>
        </p:grpSpPr>
        <p:sp>
          <p:nvSpPr>
            <p:cNvPr id="4" name="Rectangle 3"/>
            <p:cNvSpPr/>
            <p:nvPr/>
          </p:nvSpPr>
          <p:spPr>
            <a:xfrm>
              <a:off x="5010150" y="1676400"/>
              <a:ext cx="3439951" cy="4943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www.flixya.com/files-photo/t/r/y/trysochio18549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33600"/>
              <a:ext cx="5181600" cy="3886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86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TCP/IC and Other Communications Protocols</a:t>
            </a:r>
            <a:endParaRPr lang="en-US" dirty="0">
              <a:solidFill>
                <a:srgbClr val="00B0F0"/>
              </a:solidFill>
            </a:endParaRPr>
          </a:p>
        </p:txBody>
      </p:sp>
      <p:sp>
        <p:nvSpPr>
          <p:cNvPr id="9" name="Content Placeholder 10"/>
          <p:cNvSpPr>
            <a:spLocks noGrp="1"/>
          </p:cNvSpPr>
          <p:nvPr>
            <p:ph sz="half" idx="1"/>
          </p:nvPr>
        </p:nvSpPr>
        <p:spPr>
          <a:xfrm>
            <a:off x="457200" y="1524000"/>
            <a:ext cx="8229600" cy="5181600"/>
          </a:xfrm>
        </p:spPr>
        <p:txBody>
          <a:bodyPr>
            <a:normAutofit fontScale="85000" lnSpcReduction="10000"/>
          </a:bodyPr>
          <a:lstStyle/>
          <a:p>
            <a:r>
              <a:rPr lang="en-US" dirty="0" smtClean="0"/>
              <a:t>A </a:t>
            </a:r>
            <a:r>
              <a:rPr lang="en-US" b="1" dirty="0" smtClean="0"/>
              <a:t>protocol</a:t>
            </a:r>
            <a:r>
              <a:rPr lang="en-US" dirty="0" smtClean="0"/>
              <a:t> is a set of rules to be followed in a specific situation.</a:t>
            </a:r>
          </a:p>
          <a:p>
            <a:r>
              <a:rPr lang="en-US" dirty="0" smtClean="0"/>
              <a:t>Examples of protocols used for specific Internet applications:</a:t>
            </a:r>
          </a:p>
          <a:p>
            <a:pPr lvl="1"/>
            <a:r>
              <a:rPr lang="en-US" dirty="0" smtClean="0"/>
              <a:t>HTTP </a:t>
            </a:r>
            <a:r>
              <a:rPr lang="en-US" dirty="0"/>
              <a:t>- Short for </a:t>
            </a:r>
            <a:r>
              <a:rPr lang="en-US" dirty="0" err="1"/>
              <a:t>HyperText</a:t>
            </a:r>
            <a:r>
              <a:rPr lang="en-US" dirty="0"/>
              <a:t> Transfer Protocol, the underlying protocol used by the World Wide Web. HTTP defines how messages are formatted and transmitted, and what actions Web servers and browsers should take in response to various commands</a:t>
            </a:r>
            <a:endParaRPr lang="en-US" dirty="0" smtClean="0"/>
          </a:p>
          <a:p>
            <a:pPr lvl="1"/>
            <a:r>
              <a:rPr lang="en-US" dirty="0" smtClean="0"/>
              <a:t>HTTPS – sending data over the Internet using the Secure Socket Layer</a:t>
            </a:r>
          </a:p>
          <a:p>
            <a:pPr lvl="1"/>
            <a:r>
              <a:rPr lang="en-US" dirty="0" smtClean="0"/>
              <a:t>FTP </a:t>
            </a:r>
            <a:r>
              <a:rPr lang="en-US" dirty="0"/>
              <a:t>- Short for File Transfer Protocol, the protocol for exchanging files over the Internet.</a:t>
            </a:r>
            <a:endParaRPr lang="en-US" dirty="0" smtClean="0"/>
          </a:p>
          <a:p>
            <a:pPr lvl="1"/>
            <a:r>
              <a:rPr lang="en-US" dirty="0" smtClean="0"/>
              <a:t>SMTP </a:t>
            </a:r>
            <a:r>
              <a:rPr lang="en-US" dirty="0"/>
              <a:t>- Short for Simple Mail Transfer Protocol, a protocol for sending e-mail messages between servers</a:t>
            </a:r>
            <a:endParaRPr lang="en-US" dirty="0" smtClean="0"/>
          </a:p>
          <a:p>
            <a:pPr lvl="1"/>
            <a:r>
              <a:rPr lang="en-US" dirty="0" smtClean="0"/>
              <a:t>POP3 </a:t>
            </a:r>
            <a:r>
              <a:rPr lang="en-US" dirty="0"/>
              <a:t>-  POP is short for Post Office Protocol, a protocol used to retrieve e-mail from a mail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TotalTime>
  <Words>997</Words>
  <Application>Microsoft Office PowerPoint</Application>
  <PresentationFormat>On-screen Show (4:3)</PresentationFormat>
  <Paragraphs>112</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Module</vt:lpstr>
      <vt:lpstr>Chapter 4 Computer Networks – Part 2</vt:lpstr>
      <vt:lpstr>Learning Objectives</vt:lpstr>
      <vt:lpstr>Networking Media</vt:lpstr>
      <vt:lpstr>Wired Networking Media</vt:lpstr>
      <vt:lpstr>Wired Networking Media</vt:lpstr>
      <vt:lpstr>Wired Networking Media</vt:lpstr>
      <vt:lpstr>Wireless Networking Media</vt:lpstr>
      <vt:lpstr>Wireless Networking Media</vt:lpstr>
      <vt:lpstr>TCP/IC and Other Communications Protocols</vt:lpstr>
      <vt:lpstr>TCP/IC and Other Communications Protocols</vt:lpstr>
      <vt:lpstr>Ethernet (802.3)</vt:lpstr>
      <vt:lpstr>Powerline, Phoneline, G.hn, and Broadband Powerline (BPL)</vt:lpstr>
      <vt:lpstr>Wi-Fi (802.11)</vt:lpstr>
      <vt:lpstr>Wi-Fi (802.11)</vt:lpstr>
      <vt:lpstr>WiMAX and Mobile WiMAX</vt:lpstr>
      <vt:lpstr>Cellular Standards</vt:lpstr>
      <vt:lpstr>Bluetooth</vt:lpstr>
      <vt:lpstr>Other Short-Range Wireless Standards</vt:lpstr>
      <vt:lpstr>Networking Hardware</vt:lpstr>
      <vt:lpstr>Network Adapters and Modems</vt:lpstr>
      <vt:lpstr>Network Adapters and Modems</vt:lpstr>
      <vt:lpstr>Hub, Switches, Routers</vt:lpstr>
      <vt:lpstr>Hub, Switches, Routers</vt:lpstr>
      <vt:lpstr>Hub, Switches, Routers</vt:lpstr>
      <vt:lpstr>Hub, Switches, Routers</vt:lpstr>
      <vt:lpstr>Other Networking Hardware</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jbputz</cp:lastModifiedBy>
  <cp:revision>94</cp:revision>
  <dcterms:created xsi:type="dcterms:W3CDTF">2010-09-20T21:22:32Z</dcterms:created>
  <dcterms:modified xsi:type="dcterms:W3CDTF">2012-03-24T14:57:36Z</dcterms:modified>
</cp:coreProperties>
</file>